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27432000" cy="36576000"/>
  <p:notesSz cx="6858000" cy="9236075"/>
  <p:embeddedFontLst>
    <p:embeddedFont>
      <p:font typeface="ＭＳ Ｐゴシック" panose="020B0600070205080204" pitchFamily="34" charset="-128"/>
      <p:regular r:id="rId5"/>
    </p:embeddedFont>
    <p:embeddedFont>
      <p:font typeface="Tahoma" panose="020B0604030504040204" pitchFamily="34" charset="0"/>
      <p:regular r:id="rId6"/>
      <p:bold r:id="rId7"/>
    </p:embeddedFont>
  </p:embeddedFontLst>
  <p:defaultTextStyle>
    <a:defPPr>
      <a:defRPr lang="en-CA"/>
    </a:defPPr>
    <a:lvl1pPr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1pPr>
    <a:lvl2pPr marL="363538" indent="93663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2pPr>
    <a:lvl3pPr marL="727075" indent="187325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3pPr>
    <a:lvl4pPr marL="1090613" indent="280988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4pPr>
    <a:lvl5pPr marL="1454150" indent="374650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84">
          <p15:clr>
            <a:srgbClr val="A4A3A4"/>
          </p15:clr>
        </p15:guide>
        <p15:guide id="2" pos="76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FF"/>
    <a:srgbClr val="006600"/>
    <a:srgbClr val="FF9900"/>
    <a:srgbClr val="009900"/>
    <a:srgbClr val="33CC33"/>
    <a:srgbClr val="3366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7397" autoAdjust="0"/>
  </p:normalViewPr>
  <p:slideViewPr>
    <p:cSldViewPr>
      <p:cViewPr>
        <p:scale>
          <a:sx n="33" d="100"/>
          <a:sy n="33" d="100"/>
        </p:scale>
        <p:origin x="2622" y="-2478"/>
      </p:cViewPr>
      <p:guideLst>
        <p:guide orient="horz" pos="21184"/>
        <p:guide pos="7689"/>
      </p:guideLst>
    </p:cSldViewPr>
  </p:slideViewPr>
  <p:outlineViewPr>
    <p:cViewPr>
      <p:scale>
        <a:sx n="75" d="100"/>
        <a:sy n="75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ableStyles" Target="tableStyles.xml"/><Relationship Id="rId5" Type="http://schemas.openxmlformats.org/officeDocument/2006/relationships/font" Target="fonts/font1.fntdata"/><Relationship Id="rId10" Type="http://schemas.openxmlformats.org/officeDocument/2006/relationships/theme" Target="theme/theme1.xml"/><Relationship Id="rId4" Type="http://schemas.openxmlformats.org/officeDocument/2006/relationships/handoutMaster" Target="handoutMasters/handoutMaster1.xml"/><Relationship Id="rId9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4113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74113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EA9A3197-D2D7-43B6-BE6C-052927D40194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30425" y="692150"/>
            <a:ext cx="2598738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87850"/>
            <a:ext cx="5029200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4113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74113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C74480FA-CF5B-4A4F-B2E4-831FDF3643F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ＭＳ Ｐゴシック" pitchFamily="-65" charset="-128"/>
      </a:defRPr>
    </a:lvl1pPr>
    <a:lvl2pPr marL="36353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2pPr>
    <a:lvl3pPr marL="72707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3pPr>
    <a:lvl4pPr marL="109061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4pPr>
    <a:lvl5pPr marL="145415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5pPr>
    <a:lvl6pPr marL="1818284" algn="l" defTabSz="72731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81941" algn="l" defTabSz="72731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45598" algn="l" defTabSz="72731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09255" algn="l" defTabSz="72731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130425" y="692150"/>
            <a:ext cx="2598738" cy="3463925"/>
          </a:xfrm>
          <a:ln/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D80428-CC17-404C-B71E-AE347BCFB732}" type="slidenum">
              <a:rPr lang="en-CA" smtClean="0">
                <a:latin typeface="Times New Roman" pitchFamily="18" charset="0"/>
                <a:ea typeface="ＭＳ Ｐゴシック" pitchFamily="34" charset="-128"/>
              </a:rPr>
              <a:pPr/>
              <a:t>1</a:t>
            </a:fld>
            <a:endParaRPr lang="en-CA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035" y="11362973"/>
            <a:ext cx="23317933" cy="78387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984" y="20725696"/>
            <a:ext cx="19202034" cy="9348611"/>
          </a:xfrm>
        </p:spPr>
        <p:txBody>
          <a:bodyPr/>
          <a:lstStyle>
            <a:lvl1pPr marL="0" indent="0" algn="ctr">
              <a:buNone/>
              <a:defRPr/>
            </a:lvl1pPr>
            <a:lvl2pPr marL="363657" indent="0" algn="ctr">
              <a:buNone/>
              <a:defRPr/>
            </a:lvl2pPr>
            <a:lvl3pPr marL="727314" indent="0" algn="ctr">
              <a:buNone/>
              <a:defRPr/>
            </a:lvl3pPr>
            <a:lvl4pPr marL="1090971" indent="0" algn="ctr">
              <a:buNone/>
              <a:defRPr/>
            </a:lvl4pPr>
            <a:lvl5pPr marL="1454628" indent="0" algn="ctr">
              <a:buNone/>
              <a:defRPr/>
            </a:lvl5pPr>
            <a:lvl6pPr marL="1818284" indent="0" algn="ctr">
              <a:buNone/>
              <a:defRPr/>
            </a:lvl6pPr>
            <a:lvl7pPr marL="2181941" indent="0" algn="ctr">
              <a:buNone/>
              <a:defRPr/>
            </a:lvl7pPr>
            <a:lvl8pPr marL="2545598" indent="0" algn="ctr">
              <a:buNone/>
              <a:defRPr/>
            </a:lvl8pPr>
            <a:lvl9pPr marL="290925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D6C17-AEDE-4252-9649-66C21A9456C8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E6EF03-6D5D-4E2E-9D2E-EE2B17949E8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545485" y="3250848"/>
            <a:ext cx="5828567" cy="292611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7951" y="3250848"/>
            <a:ext cx="17399611" cy="29261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1AEF5-374C-479B-A454-AE146DD0D59F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233506-5D21-47C1-B17F-B69E5C047FA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8" y="23503822"/>
            <a:ext cx="23317017" cy="726369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8" y="15502820"/>
            <a:ext cx="23317017" cy="8001000"/>
          </a:xfrm>
        </p:spPr>
        <p:txBody>
          <a:bodyPr anchor="b"/>
          <a:lstStyle>
            <a:lvl1pPr marL="0" indent="0">
              <a:buNone/>
              <a:defRPr sz="1600"/>
            </a:lvl1pPr>
            <a:lvl2pPr marL="363657" indent="0">
              <a:buNone/>
              <a:defRPr sz="1400"/>
            </a:lvl2pPr>
            <a:lvl3pPr marL="727314" indent="0">
              <a:buNone/>
              <a:defRPr sz="1300"/>
            </a:lvl3pPr>
            <a:lvl4pPr marL="1090971" indent="0">
              <a:buNone/>
              <a:defRPr sz="1100"/>
            </a:lvl4pPr>
            <a:lvl5pPr marL="1454628" indent="0">
              <a:buNone/>
              <a:defRPr sz="1100"/>
            </a:lvl5pPr>
            <a:lvl6pPr marL="1818284" indent="0">
              <a:buNone/>
              <a:defRPr sz="1100"/>
            </a:lvl6pPr>
            <a:lvl7pPr marL="2181941" indent="0">
              <a:buNone/>
              <a:defRPr sz="1100"/>
            </a:lvl7pPr>
            <a:lvl8pPr marL="2545598" indent="0">
              <a:buNone/>
              <a:defRPr sz="1100"/>
            </a:lvl8pPr>
            <a:lvl9pPr marL="2909255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0EFC5D-32F8-4F72-90C7-B0A783246DF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7950" y="10565697"/>
            <a:ext cx="11614089" cy="21946305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59963" y="10565697"/>
            <a:ext cx="11614089" cy="21946305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A038C9-77F1-4FCB-B35F-1F6E54F64A4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968" y="1464028"/>
            <a:ext cx="24688067" cy="609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968" y="8187976"/>
            <a:ext cx="12120563" cy="3411361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3657" indent="0">
              <a:buNone/>
              <a:defRPr sz="1600" b="1"/>
            </a:lvl2pPr>
            <a:lvl3pPr marL="727314" indent="0">
              <a:buNone/>
              <a:defRPr sz="1400" b="1"/>
            </a:lvl3pPr>
            <a:lvl4pPr marL="1090971" indent="0">
              <a:buNone/>
              <a:defRPr sz="1300" b="1"/>
            </a:lvl4pPr>
            <a:lvl5pPr marL="1454628" indent="0">
              <a:buNone/>
              <a:defRPr sz="1300" b="1"/>
            </a:lvl5pPr>
            <a:lvl6pPr marL="1818284" indent="0">
              <a:buNone/>
              <a:defRPr sz="1300" b="1"/>
            </a:lvl6pPr>
            <a:lvl7pPr marL="2181941" indent="0">
              <a:buNone/>
              <a:defRPr sz="1300" b="1"/>
            </a:lvl7pPr>
            <a:lvl8pPr marL="2545598" indent="0">
              <a:buNone/>
              <a:defRPr sz="1300" b="1"/>
            </a:lvl8pPr>
            <a:lvl9pPr marL="2909255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968" y="11599335"/>
            <a:ext cx="12120563" cy="2107318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4894" y="8187976"/>
            <a:ext cx="12125141" cy="3411361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3657" indent="0">
              <a:buNone/>
              <a:defRPr sz="1600" b="1"/>
            </a:lvl2pPr>
            <a:lvl3pPr marL="727314" indent="0">
              <a:buNone/>
              <a:defRPr sz="1400" b="1"/>
            </a:lvl3pPr>
            <a:lvl4pPr marL="1090971" indent="0">
              <a:buNone/>
              <a:defRPr sz="1300" b="1"/>
            </a:lvl4pPr>
            <a:lvl5pPr marL="1454628" indent="0">
              <a:buNone/>
              <a:defRPr sz="1300" b="1"/>
            </a:lvl5pPr>
            <a:lvl6pPr marL="1818284" indent="0">
              <a:buNone/>
              <a:defRPr sz="1300" b="1"/>
            </a:lvl6pPr>
            <a:lvl7pPr marL="2181941" indent="0">
              <a:buNone/>
              <a:defRPr sz="1300" b="1"/>
            </a:lvl7pPr>
            <a:lvl8pPr marL="2545598" indent="0">
              <a:buNone/>
              <a:defRPr sz="1300" b="1"/>
            </a:lvl8pPr>
            <a:lvl9pPr marL="2909255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4894" y="11599335"/>
            <a:ext cx="12125141" cy="2107318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97D08F-763B-472B-A72C-512BF851474D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C3B3F9-952D-4613-AB00-F1AB34F414F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3E28C-80FB-497E-A262-5777F1B076B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967" y="1456974"/>
            <a:ext cx="9024938" cy="6196543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4784" y="1456974"/>
            <a:ext cx="15335250" cy="31215543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967" y="7653515"/>
            <a:ext cx="9024938" cy="25019000"/>
          </a:xfrm>
        </p:spPr>
        <p:txBody>
          <a:bodyPr/>
          <a:lstStyle>
            <a:lvl1pPr marL="0" indent="0">
              <a:buNone/>
              <a:defRPr sz="1100"/>
            </a:lvl1pPr>
            <a:lvl2pPr marL="363657" indent="0">
              <a:buNone/>
              <a:defRPr sz="1000"/>
            </a:lvl2pPr>
            <a:lvl3pPr marL="727314" indent="0">
              <a:buNone/>
              <a:defRPr sz="800"/>
            </a:lvl3pPr>
            <a:lvl4pPr marL="1090971" indent="0">
              <a:buNone/>
              <a:defRPr sz="700"/>
            </a:lvl4pPr>
            <a:lvl5pPr marL="1454628" indent="0">
              <a:buNone/>
              <a:defRPr sz="700"/>
            </a:lvl5pPr>
            <a:lvl6pPr marL="1818284" indent="0">
              <a:buNone/>
              <a:defRPr sz="700"/>
            </a:lvl6pPr>
            <a:lvl7pPr marL="2181941" indent="0">
              <a:buNone/>
              <a:defRPr sz="700"/>
            </a:lvl7pPr>
            <a:lvl8pPr marL="2545598" indent="0">
              <a:buNone/>
              <a:defRPr sz="700"/>
            </a:lvl8pPr>
            <a:lvl9pPr marL="2909255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04EA0-B36C-4A74-A401-A0F39E02F628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7048" y="25602850"/>
            <a:ext cx="16459016" cy="3023305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7048" y="3268488"/>
            <a:ext cx="16459016" cy="21944541"/>
          </a:xfrm>
        </p:spPr>
        <p:txBody>
          <a:bodyPr/>
          <a:lstStyle>
            <a:lvl1pPr marL="0" indent="0">
              <a:buNone/>
              <a:defRPr sz="2500"/>
            </a:lvl1pPr>
            <a:lvl2pPr marL="363657" indent="0">
              <a:buNone/>
              <a:defRPr sz="2200"/>
            </a:lvl2pPr>
            <a:lvl3pPr marL="727314" indent="0">
              <a:buNone/>
              <a:defRPr sz="1900"/>
            </a:lvl3pPr>
            <a:lvl4pPr marL="1090971" indent="0">
              <a:buNone/>
              <a:defRPr sz="1600"/>
            </a:lvl4pPr>
            <a:lvl5pPr marL="1454628" indent="0">
              <a:buNone/>
              <a:defRPr sz="1600"/>
            </a:lvl5pPr>
            <a:lvl6pPr marL="1818284" indent="0">
              <a:buNone/>
              <a:defRPr sz="1600"/>
            </a:lvl6pPr>
            <a:lvl7pPr marL="2181941" indent="0">
              <a:buNone/>
              <a:defRPr sz="1600"/>
            </a:lvl7pPr>
            <a:lvl8pPr marL="2545598" indent="0">
              <a:buNone/>
              <a:defRPr sz="1600"/>
            </a:lvl8pPr>
            <a:lvl9pPr marL="2909255" indent="0">
              <a:buNone/>
              <a:defRPr sz="16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7048" y="28626155"/>
            <a:ext cx="16459016" cy="4291541"/>
          </a:xfrm>
        </p:spPr>
        <p:txBody>
          <a:bodyPr/>
          <a:lstStyle>
            <a:lvl1pPr marL="0" indent="0">
              <a:buNone/>
              <a:defRPr sz="1100"/>
            </a:lvl1pPr>
            <a:lvl2pPr marL="363657" indent="0">
              <a:buNone/>
              <a:defRPr sz="1000"/>
            </a:lvl2pPr>
            <a:lvl3pPr marL="727314" indent="0">
              <a:buNone/>
              <a:defRPr sz="800"/>
            </a:lvl3pPr>
            <a:lvl4pPr marL="1090971" indent="0">
              <a:buNone/>
              <a:defRPr sz="700"/>
            </a:lvl4pPr>
            <a:lvl5pPr marL="1454628" indent="0">
              <a:buNone/>
              <a:defRPr sz="700"/>
            </a:lvl5pPr>
            <a:lvl6pPr marL="1818284" indent="0">
              <a:buNone/>
              <a:defRPr sz="700"/>
            </a:lvl6pPr>
            <a:lvl7pPr marL="2181941" indent="0">
              <a:buNone/>
              <a:defRPr sz="700"/>
            </a:lvl7pPr>
            <a:lvl8pPr marL="2545598" indent="0">
              <a:buNone/>
              <a:defRPr sz="700"/>
            </a:lvl8pPr>
            <a:lvl9pPr marL="2909255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BF96D-63AA-48B4-86F1-3396FAA0E99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3251200"/>
            <a:ext cx="233172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9111" tIns="174555" rIns="349111" bIns="17455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57400" y="10566400"/>
            <a:ext cx="23317200" cy="2194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9111" tIns="174555" rIns="349111" bIns="1745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57400" y="33324800"/>
            <a:ext cx="5715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49111" tIns="174555" rIns="349111" bIns="174555" numCol="1" anchor="t" anchorCtr="0" compatLnSpc="1">
            <a:prstTxWarp prst="textNoShape">
              <a:avLst/>
            </a:prstTxWarp>
          </a:bodyPr>
          <a:lstStyle>
            <a:lvl1pPr>
              <a:defRPr sz="53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372600" y="33324800"/>
            <a:ext cx="8686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49111" tIns="174555" rIns="349111" bIns="174555" numCol="1" anchor="t" anchorCtr="0" compatLnSpc="1">
            <a:prstTxWarp prst="textNoShape">
              <a:avLst/>
            </a:prstTxWarp>
          </a:bodyPr>
          <a:lstStyle>
            <a:lvl1pPr algn="ctr">
              <a:defRPr sz="53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659600" y="33324800"/>
            <a:ext cx="5715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49111" tIns="174555" rIns="349111" bIns="174555" numCol="1" anchor="t" anchorCtr="0" compatLnSpc="1">
            <a:prstTxWarp prst="textNoShape">
              <a:avLst/>
            </a:prstTxWarp>
          </a:bodyPr>
          <a:lstStyle>
            <a:lvl1pPr algn="r">
              <a:defRPr sz="53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E9062F27-410B-4FCC-9E48-0A90623FBBE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  <a:ea typeface="ＭＳ Ｐゴシック" pitchFamily="-65" charset="-128"/>
          <a:cs typeface="ＭＳ Ｐゴシック" pitchFamily="-65" charset="-128"/>
        </a:defRPr>
      </a:lvl2pPr>
      <a:lvl3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  <a:ea typeface="ＭＳ Ｐゴシック" pitchFamily="-65" charset="-128"/>
          <a:cs typeface="ＭＳ Ｐゴシック" pitchFamily="-65" charset="-128"/>
        </a:defRPr>
      </a:lvl3pPr>
      <a:lvl4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  <a:ea typeface="ＭＳ Ｐゴシック" pitchFamily="-65" charset="-128"/>
          <a:cs typeface="ＭＳ Ｐゴシック" pitchFamily="-65" charset="-128"/>
        </a:defRPr>
      </a:lvl4pPr>
      <a:lvl5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  <a:ea typeface="ＭＳ Ｐゴシック" pitchFamily="-65" charset="-128"/>
          <a:cs typeface="ＭＳ Ｐゴシック" pitchFamily="-65" charset="-128"/>
        </a:defRPr>
      </a:lvl5pPr>
      <a:lvl6pPr marL="363657" algn="ctr" defTabSz="3491359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</a:defRPr>
      </a:lvl6pPr>
      <a:lvl7pPr marL="727314" algn="ctr" defTabSz="3491359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</a:defRPr>
      </a:lvl7pPr>
      <a:lvl8pPr marL="1090971" algn="ctr" defTabSz="3491359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</a:defRPr>
      </a:lvl8pPr>
      <a:lvl9pPr marL="1454628" algn="ctr" defTabSz="3491359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</a:defRPr>
      </a:lvl9pPr>
    </p:titleStyle>
    <p:bodyStyle>
      <a:lvl1pPr marL="1308100" indent="-1308100" algn="l" defTabSz="3490913" rtl="0" eaLnBrk="0" fontAlgn="base" hangingPunct="0">
        <a:spcBef>
          <a:spcPct val="20000"/>
        </a:spcBef>
        <a:spcAft>
          <a:spcPct val="0"/>
        </a:spcAft>
        <a:buChar char="•"/>
        <a:defRPr sz="12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2835275" indent="-1090613" algn="l" defTabSz="3490913" rtl="0" eaLnBrk="0" fontAlgn="base" hangingPunct="0">
        <a:spcBef>
          <a:spcPct val="20000"/>
        </a:spcBef>
        <a:spcAft>
          <a:spcPct val="0"/>
        </a:spcAft>
        <a:buChar char="–"/>
        <a:defRPr sz="10700">
          <a:solidFill>
            <a:schemeClr val="tx1"/>
          </a:solidFill>
          <a:latin typeface="+mn-lt"/>
          <a:ea typeface="ＭＳ Ｐゴシック" pitchFamily="-65" charset="-128"/>
        </a:defRPr>
      </a:lvl2pPr>
      <a:lvl3pPr marL="4362450" indent="-871538" algn="l" defTabSz="3490913" rtl="0" eaLnBrk="0" fontAlgn="base" hangingPunct="0">
        <a:spcBef>
          <a:spcPct val="20000"/>
        </a:spcBef>
        <a:spcAft>
          <a:spcPct val="0"/>
        </a:spcAft>
        <a:buChar char="•"/>
        <a:defRPr sz="9100">
          <a:solidFill>
            <a:schemeClr val="tx1"/>
          </a:solidFill>
          <a:latin typeface="+mn-lt"/>
          <a:ea typeface="ＭＳ Ｐゴシック" pitchFamily="-65" charset="-128"/>
        </a:defRPr>
      </a:lvl3pPr>
      <a:lvl4pPr marL="6108700" indent="-871538" algn="l" defTabSz="3490913" rtl="0" eaLnBrk="0" fontAlgn="base" hangingPunct="0">
        <a:spcBef>
          <a:spcPct val="20000"/>
        </a:spcBef>
        <a:spcAft>
          <a:spcPct val="0"/>
        </a:spcAft>
        <a:buChar char="–"/>
        <a:defRPr sz="7600">
          <a:solidFill>
            <a:schemeClr val="tx1"/>
          </a:solidFill>
          <a:latin typeface="+mn-lt"/>
          <a:ea typeface="ＭＳ Ｐゴシック" pitchFamily="-65" charset="-128"/>
        </a:defRPr>
      </a:lvl4pPr>
      <a:lvl5pPr marL="7854950" indent="-871538" algn="l" defTabSz="3490913" rtl="0" eaLnBrk="0" fontAlgn="base" hangingPunct="0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  <a:ea typeface="ＭＳ Ｐゴシック" pitchFamily="-65" charset="-128"/>
        </a:defRPr>
      </a:lvl5pPr>
      <a:lvl6pPr marL="8218898" indent="-872524" algn="l" defTabSz="3491359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6pPr>
      <a:lvl7pPr marL="8582555" indent="-872524" algn="l" defTabSz="3491359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7pPr>
      <a:lvl8pPr marL="8946212" indent="-872524" algn="l" defTabSz="3491359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8pPr>
      <a:lvl9pPr marL="9309869" indent="-872524" algn="l" defTabSz="3491359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3657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7314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0971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54628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18284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81941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45598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09255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wmf"/><Relationship Id="rId4" Type="http://schemas.openxmlformats.org/officeDocument/2006/relationships/image" Target="../media/image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2"/>
          <p:cNvSpPr>
            <a:spLocks noGrp="1" noChangeArrowheads="1"/>
          </p:cNvSpPr>
          <p:nvPr>
            <p:ph type="title"/>
          </p:nvPr>
        </p:nvSpPr>
        <p:spPr>
          <a:xfrm>
            <a:off x="-43105" y="26085"/>
            <a:ext cx="27432000" cy="1600200"/>
          </a:xfrm>
          <a:ln>
            <a:noFill/>
          </a:ln>
        </p:spPr>
        <p:txBody>
          <a:bodyPr/>
          <a:lstStyle/>
          <a:p>
            <a:pPr eaLnBrk="1" hangingPunct="1"/>
            <a:r>
              <a:rPr lang="en-US" sz="5400" dirty="0"/>
              <a:t>Real-Time Machine Learning-Based Gesture Recognition on </a:t>
            </a:r>
            <a:r>
              <a:rPr lang="en-US" sz="5400" dirty="0" err="1"/>
              <a:t>mmWave</a:t>
            </a:r>
            <a:r>
              <a:rPr lang="en-US" sz="5400" dirty="0"/>
              <a:t> Radar</a:t>
            </a:r>
            <a:endParaRPr lang="en-US" sz="5400" b="1" dirty="0">
              <a:solidFill>
                <a:schemeClr val="tx1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1037" name="Line 3"/>
          <p:cNvSpPr>
            <a:spLocks noChangeShapeType="1"/>
          </p:cNvSpPr>
          <p:nvPr/>
        </p:nvSpPr>
        <p:spPr bwMode="auto">
          <a:xfrm flipV="1">
            <a:off x="0" y="2971799"/>
            <a:ext cx="27432000" cy="45719"/>
          </a:xfrm>
          <a:prstGeom prst="line">
            <a:avLst/>
          </a:prstGeom>
          <a:noFill/>
          <a:ln w="127000">
            <a:solidFill>
              <a:schemeClr val="tx2"/>
            </a:solidFill>
            <a:round/>
            <a:headEnd/>
            <a:tailEnd/>
          </a:ln>
        </p:spPr>
        <p:txBody>
          <a:bodyPr lIns="72731" tIns="36366" rIns="72731" bIns="36366"/>
          <a:lstStyle/>
          <a:p>
            <a:endParaRPr lang="en-US"/>
          </a:p>
        </p:txBody>
      </p:sp>
      <p:sp>
        <p:nvSpPr>
          <p:cNvPr id="1038" name="Rectangle 118"/>
          <p:cNvSpPr>
            <a:spLocks noChangeArrowheads="1"/>
          </p:cNvSpPr>
          <p:nvPr/>
        </p:nvSpPr>
        <p:spPr bwMode="auto">
          <a:xfrm>
            <a:off x="0" y="0"/>
            <a:ext cx="27432000" cy="36576000"/>
          </a:xfrm>
          <a:prstGeom prst="rect">
            <a:avLst/>
          </a:prstGeom>
          <a:noFill/>
          <a:ln w="139700">
            <a:solidFill>
              <a:schemeClr val="tx2"/>
            </a:solidFill>
            <a:miter lim="800000"/>
            <a:headEnd/>
            <a:tailEnd/>
          </a:ln>
        </p:spPr>
        <p:txBody>
          <a:bodyPr wrap="none" lIns="72731" tIns="36366" rIns="72731" bIns="36366" anchor="ctr"/>
          <a:lstStyle/>
          <a:p>
            <a:pPr algn="ctr"/>
            <a:endParaRPr lang="en-US" sz="1900" b="1">
              <a:solidFill>
                <a:srgbClr val="FF0000"/>
              </a:solidFill>
              <a:cs typeface="Tahoma" pitchFamily="34" charset="0"/>
            </a:endParaRPr>
          </a:p>
        </p:txBody>
      </p:sp>
      <p:sp>
        <p:nvSpPr>
          <p:cNvPr id="1039" name="Rectangle 374"/>
          <p:cNvSpPr>
            <a:spLocks noChangeArrowheads="1"/>
          </p:cNvSpPr>
          <p:nvPr/>
        </p:nvSpPr>
        <p:spPr bwMode="auto">
          <a:xfrm>
            <a:off x="4921710" y="3996267"/>
            <a:ext cx="3229458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Motivation</a:t>
            </a:r>
          </a:p>
        </p:txBody>
      </p:sp>
      <p:sp>
        <p:nvSpPr>
          <p:cNvPr id="1040" name="Rectangle 412"/>
          <p:cNvSpPr>
            <a:spLocks noChangeArrowheads="1"/>
          </p:cNvSpPr>
          <p:nvPr/>
        </p:nvSpPr>
        <p:spPr bwMode="auto">
          <a:xfrm>
            <a:off x="20755795" y="23317200"/>
            <a:ext cx="2952138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Summary</a:t>
            </a:r>
          </a:p>
        </p:txBody>
      </p:sp>
      <p:sp>
        <p:nvSpPr>
          <p:cNvPr id="1041" name="Rectangle 414"/>
          <p:cNvSpPr>
            <a:spLocks noChangeArrowheads="1"/>
          </p:cNvSpPr>
          <p:nvPr/>
        </p:nvSpPr>
        <p:spPr bwMode="auto">
          <a:xfrm>
            <a:off x="19659600" y="32689800"/>
            <a:ext cx="5592284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Acknowledgments</a:t>
            </a:r>
          </a:p>
        </p:txBody>
      </p:sp>
      <p:sp>
        <p:nvSpPr>
          <p:cNvPr id="1044" name="Rectangle 109"/>
          <p:cNvSpPr>
            <a:spLocks noChangeArrowheads="1"/>
          </p:cNvSpPr>
          <p:nvPr/>
        </p:nvSpPr>
        <p:spPr bwMode="auto">
          <a:xfrm>
            <a:off x="0" y="1676400"/>
            <a:ext cx="27432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J. Smith, B. </a:t>
            </a:r>
            <a:r>
              <a:rPr lang="en-US" sz="3200" b="1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Ramanidharan</a:t>
            </a:r>
            <a:r>
              <a:rPr lang="en-US" sz="32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T. Shiva Shankar, M. Torlak, Y. Makris</a:t>
            </a:r>
            <a:endParaRPr lang="en-US" sz="3200" b="1" baseline="30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5" name="Rectangle 110"/>
          <p:cNvSpPr>
            <a:spLocks noChangeArrowheads="1"/>
          </p:cNvSpPr>
          <p:nvPr/>
        </p:nvSpPr>
        <p:spPr bwMode="auto">
          <a:xfrm>
            <a:off x="0" y="2362200"/>
            <a:ext cx="2743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aseline="30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University of Texas at Dallas, 800 W. Campbell Rd. Richardson, TX 75080</a:t>
            </a:r>
            <a:endParaRPr lang="en-US" sz="24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66" name="Rectangle 111"/>
          <p:cNvSpPr>
            <a:spLocks noChangeArrowheads="1"/>
          </p:cNvSpPr>
          <p:nvPr/>
        </p:nvSpPr>
        <p:spPr bwMode="auto">
          <a:xfrm>
            <a:off x="533400" y="4800600"/>
            <a:ext cx="13030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>
                <a:srgbClr val="000099"/>
              </a:buClr>
              <a:defRPr/>
            </a:pPr>
            <a:r>
              <a:rPr lang="en-US" sz="2800" dirty="0">
                <a:latin typeface="Arial" pitchFamily="34" charset="0"/>
                <a:ea typeface="ＭＳ Ｐゴシック" pitchFamily="-80" charset="-128"/>
                <a:cs typeface="Arial" pitchFamily="34" charset="0"/>
              </a:rPr>
              <a:t>Leverage depth information provided by </a:t>
            </a:r>
            <a:r>
              <a:rPr lang="en-US" sz="2800" dirty="0" err="1">
                <a:latin typeface="Arial" pitchFamily="34" charset="0"/>
                <a:ea typeface="ＭＳ Ｐゴシック" pitchFamily="-80" charset="-128"/>
                <a:cs typeface="Arial" pitchFamily="34" charset="0"/>
              </a:rPr>
              <a:t>mmWave</a:t>
            </a:r>
            <a:r>
              <a:rPr lang="en-US" sz="2800" dirty="0">
                <a:latin typeface="Arial" pitchFamily="34" charset="0"/>
                <a:ea typeface="ＭＳ Ｐゴシック" pitchFamily="-80" charset="-128"/>
                <a:cs typeface="Arial" pitchFamily="34" charset="0"/>
              </a:rPr>
              <a:t> radar for improving static hand gesture recognition in real-time.</a:t>
            </a:r>
            <a:endParaRPr lang="en-US" sz="2400" b="1" dirty="0">
              <a:latin typeface="+mn-lt"/>
              <a:ea typeface="ＭＳ Ｐゴシック" pitchFamily="-80" charset="-128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228600" y="3962400"/>
            <a:ext cx="13335000" cy="1988034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75" name="Rectangle 5"/>
          <p:cNvSpPr txBox="1">
            <a:spLocks noChangeArrowheads="1"/>
          </p:cNvSpPr>
          <p:nvPr/>
        </p:nvSpPr>
        <p:spPr bwMode="auto">
          <a:xfrm>
            <a:off x="914400" y="24612600"/>
            <a:ext cx="5562600" cy="28956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8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Description</a:t>
            </a:r>
          </a:p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8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Description</a:t>
            </a:r>
          </a:p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endParaRPr lang="en-US" sz="2800" kern="0" dirty="0">
              <a:latin typeface="Arial" pitchFamily="34" charset="0"/>
              <a:ea typeface="ＭＳ Ｐゴシック" pitchFamily="-65" charset="-128"/>
              <a:cs typeface="Arial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7754600" y="32766000"/>
            <a:ext cx="9448800" cy="18288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81" name="Rounded Rectangle 80"/>
          <p:cNvSpPr/>
          <p:nvPr/>
        </p:nvSpPr>
        <p:spPr>
          <a:xfrm>
            <a:off x="17754600" y="23393400"/>
            <a:ext cx="9448800" cy="31242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83" name="Rounded Rectangle 82"/>
          <p:cNvSpPr/>
          <p:nvPr/>
        </p:nvSpPr>
        <p:spPr>
          <a:xfrm>
            <a:off x="228600" y="23393400"/>
            <a:ext cx="17373600" cy="11125200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1082" name="Rectangle 80"/>
          <p:cNvSpPr>
            <a:spLocks noChangeArrowheads="1"/>
          </p:cNvSpPr>
          <p:nvPr/>
        </p:nvSpPr>
        <p:spPr bwMode="auto">
          <a:xfrm>
            <a:off x="1" y="158607"/>
            <a:ext cx="184731" cy="2923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/>
          </a:p>
        </p:txBody>
      </p:sp>
      <p:sp>
        <p:nvSpPr>
          <p:cNvPr id="1084" name="Rectangle 81"/>
          <p:cNvSpPr>
            <a:spLocks noChangeArrowheads="1"/>
          </p:cNvSpPr>
          <p:nvPr/>
        </p:nvSpPr>
        <p:spPr bwMode="auto">
          <a:xfrm>
            <a:off x="1" y="2063607"/>
            <a:ext cx="184731" cy="2923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17754600" y="26746199"/>
            <a:ext cx="9448800" cy="2895601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1087" name="Rectangle 412"/>
          <p:cNvSpPr>
            <a:spLocks noChangeArrowheads="1"/>
          </p:cNvSpPr>
          <p:nvPr/>
        </p:nvSpPr>
        <p:spPr bwMode="auto">
          <a:xfrm>
            <a:off x="20369071" y="26670000"/>
            <a:ext cx="3763385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Future Work</a:t>
            </a:r>
          </a:p>
        </p:txBody>
      </p:sp>
      <p:sp>
        <p:nvSpPr>
          <p:cNvPr id="419" name="Rounded Rectangle 418"/>
          <p:cNvSpPr/>
          <p:nvPr/>
        </p:nvSpPr>
        <p:spPr>
          <a:xfrm>
            <a:off x="228600" y="11873612"/>
            <a:ext cx="26974800" cy="693920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421" name="Rectangle 115"/>
          <p:cNvSpPr>
            <a:spLocks noChangeArrowheads="1"/>
          </p:cNvSpPr>
          <p:nvPr/>
        </p:nvSpPr>
        <p:spPr bwMode="auto">
          <a:xfrm>
            <a:off x="4316321" y="12296313"/>
            <a:ext cx="18897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Proposed Solution</a:t>
            </a:r>
            <a:endParaRPr lang="en-US" sz="48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1" name="Rectangle 115"/>
          <p:cNvSpPr>
            <a:spLocks noChangeArrowheads="1"/>
          </p:cNvSpPr>
          <p:nvPr/>
        </p:nvSpPr>
        <p:spPr bwMode="auto">
          <a:xfrm>
            <a:off x="5715000" y="23469600"/>
            <a:ext cx="8001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Results</a:t>
            </a:r>
            <a:endParaRPr lang="en-US" sz="48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4" name="Rounded Rectangle 213"/>
          <p:cNvSpPr/>
          <p:nvPr/>
        </p:nvSpPr>
        <p:spPr>
          <a:xfrm>
            <a:off x="17754600" y="29870400"/>
            <a:ext cx="9448800" cy="27432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215" name="Rectangle 412"/>
          <p:cNvSpPr>
            <a:spLocks noChangeArrowheads="1"/>
          </p:cNvSpPr>
          <p:nvPr/>
        </p:nvSpPr>
        <p:spPr bwMode="auto">
          <a:xfrm>
            <a:off x="20373021" y="29820294"/>
            <a:ext cx="3934779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Publications</a:t>
            </a:r>
          </a:p>
        </p:txBody>
      </p:sp>
      <p:pic>
        <p:nvPicPr>
          <p:cNvPr id="218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231" y="905986"/>
            <a:ext cx="2600325" cy="118872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9" name="Rectangle 5"/>
          <p:cNvSpPr txBox="1">
            <a:spLocks noChangeArrowheads="1"/>
          </p:cNvSpPr>
          <p:nvPr/>
        </p:nvSpPr>
        <p:spPr bwMode="auto">
          <a:xfrm>
            <a:off x="1184505" y="13203509"/>
            <a:ext cx="25062990" cy="5262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8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Though the sensor captures the essential data, there is no direct link between the data and the gesture. This is where machine learning is used for recognition and classification. </a:t>
            </a:r>
          </a:p>
          <a:p>
            <a:pPr defTabSz="3490913" eaLnBrk="0" hangingPunct="0">
              <a:spcBef>
                <a:spcPts val="0"/>
              </a:spcBef>
              <a:defRPr/>
            </a:pPr>
            <a:r>
              <a:rPr lang="en-US" sz="2800" b="1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Solution:</a:t>
            </a:r>
          </a:p>
          <a:p>
            <a:pPr marL="457200" indent="-457200" defTabSz="3490913" eaLnBrk="0" hangingPunct="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Using radar 3D data, a machine learning algorithm will be trained to classify gestures. A user interface will allow for real-time application of this algorithm to classify hand gestures on-the-fly.</a:t>
            </a:r>
          </a:p>
          <a:p>
            <a:pPr defTabSz="3490913" eaLnBrk="0" hangingPunct="0">
              <a:spcBef>
                <a:spcPts val="0"/>
              </a:spcBef>
              <a:defRPr/>
            </a:pPr>
            <a:r>
              <a:rPr lang="en-US" sz="2800" b="1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Method:</a:t>
            </a:r>
            <a:endParaRPr lang="en-US" sz="2800" kern="0" dirty="0">
              <a:latin typeface="Arial" pitchFamily="34" charset="0"/>
              <a:ea typeface="ＭＳ Ｐゴシック" pitchFamily="-65" charset="-128"/>
              <a:cs typeface="Arial" pitchFamily="34" charset="0"/>
            </a:endParaRPr>
          </a:p>
          <a:p>
            <a:pPr marL="457200" indent="-457200" defTabSz="3490913" eaLnBrk="0" hangingPunct="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Using 77-81GHz TI </a:t>
            </a:r>
            <a:r>
              <a:rPr lang="en-US" sz="2800" kern="0" dirty="0" err="1">
                <a:latin typeface="Arial" pitchFamily="34" charset="0"/>
                <a:ea typeface="ＭＳ Ｐゴシック" pitchFamily="-65" charset="-128"/>
                <a:cs typeface="Arial" pitchFamily="34" charset="0"/>
              </a:rPr>
              <a:t>mmWave</a:t>
            </a:r>
            <a:r>
              <a:rPr lang="en-US" sz="28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 hardware, we will capture range FFT data from our 4 receive channels for each of the 5 proposed gestures as well ‘no gesture’ option.</a:t>
            </a:r>
          </a:p>
          <a:p>
            <a:pPr marL="457200" indent="-457200" defTabSz="3490913" eaLnBrk="0" hangingPunct="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For each of the gestures, we will capture datasets of 2000 captures for training the machine learning algorithm.</a:t>
            </a:r>
          </a:p>
          <a:p>
            <a:pPr marL="457200" indent="-457200" defTabSz="3490913" eaLnBrk="0" hangingPunct="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The support vector machine will be trained to classify the gestures.</a:t>
            </a:r>
          </a:p>
          <a:p>
            <a:pPr marL="457200" indent="-457200" defTabSz="3490913" eaLnBrk="0" hangingPunct="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A MATLAB based graphical user interface will be designed to capture data in real-time, classify the gesture using the SVM, and present the classification to the user.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55F862-3998-4000-A252-1FBA1DC27B31}"/>
              </a:ext>
            </a:extLst>
          </p:cNvPr>
          <p:cNvGrpSpPr/>
          <p:nvPr/>
        </p:nvGrpSpPr>
        <p:grpSpPr>
          <a:xfrm>
            <a:off x="13765121" y="3498446"/>
            <a:ext cx="13487400" cy="8222766"/>
            <a:chOff x="228600" y="6026634"/>
            <a:chExt cx="13487400" cy="8222766"/>
          </a:xfrm>
        </p:grpSpPr>
        <p:sp>
          <p:nvSpPr>
            <p:cNvPr id="1047" name="Rectangle 115"/>
            <p:cNvSpPr>
              <a:spLocks noChangeArrowheads="1"/>
            </p:cNvSpPr>
            <p:nvPr/>
          </p:nvSpPr>
          <p:spPr bwMode="auto">
            <a:xfrm>
              <a:off x="1954203" y="6066710"/>
              <a:ext cx="95250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A" sz="48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Background</a:t>
              </a:r>
              <a:endParaRPr lang="en-US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28600" y="6026634"/>
              <a:ext cx="13487400" cy="8222766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512064" tIns="256032" rIns="512064" bIns="256032" anchor="ctr"/>
            <a:lstStyle/>
            <a:p>
              <a:pPr algn="ctr">
                <a:defRPr/>
              </a:pPr>
              <a:endParaRPr lang="en-US" sz="1200"/>
            </a:p>
          </p:txBody>
        </p:sp>
        <p:sp>
          <p:nvSpPr>
            <p:cNvPr id="220" name="Rectangle 5"/>
            <p:cNvSpPr txBox="1">
              <a:spLocks noChangeArrowheads="1"/>
            </p:cNvSpPr>
            <p:nvPr/>
          </p:nvSpPr>
          <p:spPr bwMode="auto">
            <a:xfrm>
              <a:off x="685800" y="7239000"/>
              <a:ext cx="12725400" cy="6660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49111" tIns="174555" rIns="349111" bIns="174555"/>
            <a:lstStyle/>
            <a:p>
              <a:pPr marL="346075" indent="-346075" defTabSz="3490913" eaLnBrk="0" hangingPunct="0"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en-US" sz="2800" kern="0" dirty="0">
                  <a:latin typeface="Arial" pitchFamily="34" charset="0"/>
                  <a:ea typeface="ＭＳ Ｐゴシック" pitchFamily="-65" charset="-128"/>
                  <a:cs typeface="Arial" pitchFamily="34" charset="0"/>
                </a:rPr>
                <a:t>Hand gesture recognition is an integral part of human-computer interaction. This user interaction strongly benefits from the use of wireless sensing allowing the user freedom from wearing any physical devices.</a:t>
              </a:r>
            </a:p>
            <a:p>
              <a:pPr marL="346075" indent="-346075" defTabSz="3490913" eaLnBrk="0" hangingPunct="0"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en-US" sz="2800" kern="0" dirty="0">
                  <a:latin typeface="Arial" pitchFamily="34" charset="0"/>
                  <a:ea typeface="ＭＳ Ｐゴシック" pitchFamily="-65" charset="-128"/>
                  <a:cs typeface="Arial" pitchFamily="34" charset="0"/>
                </a:rPr>
                <a:t>Most gesture recognition techniques use only 2D imaging.</a:t>
              </a:r>
            </a:p>
            <a:p>
              <a:pPr marL="346075" indent="-346075" defTabSz="3490913" eaLnBrk="0" hangingPunct="0"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en-US" sz="2800" kern="0" dirty="0">
                  <a:latin typeface="Arial" pitchFamily="34" charset="0"/>
                  <a:ea typeface="ＭＳ Ｐゴシック" pitchFamily="-65" charset="-128"/>
                  <a:cs typeface="Arial" pitchFamily="34" charset="0"/>
                </a:rPr>
                <a:t>TI </a:t>
              </a:r>
              <a:r>
                <a:rPr lang="en-US" sz="2800" kern="0" dirty="0" err="1">
                  <a:latin typeface="Arial" pitchFamily="34" charset="0"/>
                  <a:ea typeface="ＭＳ Ｐゴシック" pitchFamily="-65" charset="-128"/>
                  <a:cs typeface="Arial" pitchFamily="34" charset="0"/>
                </a:rPr>
                <a:t>mmWave</a:t>
              </a:r>
              <a:r>
                <a:rPr lang="en-US" sz="2800" kern="0" dirty="0">
                  <a:latin typeface="Arial" pitchFamily="34" charset="0"/>
                  <a:ea typeface="ＭＳ Ｐゴシック" pitchFamily="-65" charset="-128"/>
                  <a:cs typeface="Arial" pitchFamily="34" charset="0"/>
                </a:rPr>
                <a:t> AWR1443 is a low-power FMCW radar sensor with an integrated ARM R4F processor and a hardware accelerator, which aids in real-time radar data retrieval and processing.</a:t>
              </a:r>
            </a:p>
            <a:p>
              <a:pPr marL="346075" indent="-346075" defTabSz="3490913" eaLnBrk="0" hangingPunct="0"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en-US" sz="2800" kern="0" dirty="0">
                  <a:latin typeface="Arial" pitchFamily="34" charset="0"/>
                  <a:ea typeface="ＭＳ Ｐゴシック" pitchFamily="-65" charset="-128"/>
                  <a:cs typeface="Arial" pitchFamily="34" charset="0"/>
                </a:rPr>
                <a:t>Using 1 Tx and 4 Rx antennas and a 4GHz bandwidth from 77-81GHz, the sensor will capture depth and horizontal 2D information with a wavelength of ~4mm.</a:t>
              </a:r>
            </a:p>
            <a:p>
              <a:pPr marL="346075" indent="-346075" defTabSz="3490913" eaLnBrk="0" hangingPunct="0"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en-US" sz="2800" kern="0" dirty="0">
                  <a:latin typeface="Arial" pitchFamily="34" charset="0"/>
                  <a:ea typeface="ＭＳ Ｐゴシック" pitchFamily="-65" charset="-128"/>
                  <a:cs typeface="Arial" pitchFamily="34" charset="0"/>
                </a:rPr>
                <a:t>Machine learning has surpassed the ability of the human eye for image recognition with its ability to identify features and classify images with higher accuracy.</a:t>
              </a:r>
            </a:p>
            <a:p>
              <a:pPr marL="346075" indent="-346075" defTabSz="3490913" eaLnBrk="0" hangingPunct="0">
                <a:spcBef>
                  <a:spcPts val="0"/>
                </a:spcBef>
                <a:buFont typeface="Arial" pitchFamily="34" charset="0"/>
                <a:buChar char="•"/>
                <a:defRPr/>
              </a:pPr>
              <a:endParaRPr lang="en-US" sz="2800" kern="0" dirty="0">
                <a:latin typeface="Arial" pitchFamily="34" charset="0"/>
                <a:ea typeface="ＭＳ Ｐゴシック" pitchFamily="-65" charset="-128"/>
                <a:cs typeface="Arial" pitchFamily="34" charset="0"/>
              </a:endParaRPr>
            </a:p>
          </p:txBody>
        </p:sp>
      </p:grpSp>
      <p:pic>
        <p:nvPicPr>
          <p:cNvPr id="35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V="1">
            <a:off x="3886200" y="34980927"/>
            <a:ext cx="23502695" cy="158191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207" y="34969178"/>
            <a:ext cx="3863993" cy="159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A2677DD-C537-4896-BD07-5473BD818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88800" y="399935"/>
            <a:ext cx="2286000" cy="2286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C01E7F0-94B2-4C18-B822-C68056738BC3}"/>
              </a:ext>
            </a:extLst>
          </p:cNvPr>
          <p:cNvGrpSpPr/>
          <p:nvPr/>
        </p:nvGrpSpPr>
        <p:grpSpPr>
          <a:xfrm>
            <a:off x="304800" y="6040990"/>
            <a:ext cx="13335000" cy="3095433"/>
            <a:chOff x="13868400" y="3962400"/>
            <a:chExt cx="13335000" cy="10287000"/>
          </a:xfrm>
        </p:grpSpPr>
        <p:sp>
          <p:nvSpPr>
            <p:cNvPr id="227" name="Rounded Rectangle 226"/>
            <p:cNvSpPr/>
            <p:nvPr/>
          </p:nvSpPr>
          <p:spPr>
            <a:xfrm>
              <a:off x="13868400" y="3962400"/>
              <a:ext cx="13335000" cy="10287000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512064" tIns="256032" rIns="512064" bIns="256032" anchor="ctr"/>
            <a:lstStyle/>
            <a:p>
              <a:pPr algn="ctr">
                <a:defRPr/>
              </a:pPr>
              <a:endParaRPr lang="en-US" sz="1200"/>
            </a:p>
          </p:txBody>
        </p:sp>
        <p:sp>
          <p:nvSpPr>
            <p:cNvPr id="409" name="Rectangle 115"/>
            <p:cNvSpPr>
              <a:spLocks noChangeArrowheads="1"/>
            </p:cNvSpPr>
            <p:nvPr/>
          </p:nvSpPr>
          <p:spPr bwMode="auto">
            <a:xfrm>
              <a:off x="17373600" y="4114800"/>
              <a:ext cx="68580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CA" sz="48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Problem Statement</a:t>
              </a:r>
              <a:endParaRPr lang="en-US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Rectangle 5">
              <a:extLst>
                <a:ext uri="{FF2B5EF4-FFF2-40B4-BE49-F238E27FC236}">
                  <a16:creationId xmlns:a16="http://schemas.microsoft.com/office/drawing/2014/main" id="{1F6C4AE6-61A3-4FF2-B8EF-6DF3D01077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30350" y="7218155"/>
              <a:ext cx="12458700" cy="37754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49111" tIns="174555" rIns="349111" bIns="174555"/>
            <a:lstStyle/>
            <a:p>
              <a:pPr defTabSz="3490913" eaLnBrk="0" hangingPunct="0">
                <a:spcBef>
                  <a:spcPts val="0"/>
                </a:spcBef>
                <a:defRPr/>
              </a:pPr>
              <a:r>
                <a:rPr lang="en-US" sz="2800" kern="0" dirty="0">
                  <a:latin typeface="Arial" pitchFamily="34" charset="0"/>
                  <a:ea typeface="ＭＳ Ｐゴシック" pitchFamily="-65" charset="-128"/>
                  <a:cs typeface="Arial" pitchFamily="34" charset="0"/>
                </a:rPr>
                <a:t>Develop real-time gesture recognition algorithm using machine learning with advanced capabilities by providing 3D radar information about the gesture and using radar to scan through multiple opaque surfaces. While previous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80DE63E-6C63-43DF-BB71-19209F29D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264" y="25424595"/>
            <a:ext cx="10323091" cy="3805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D0816C-67A2-4F75-9F87-A3B2E0BE61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9306068"/>
            <a:ext cx="11734800" cy="24522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13911</TotalTime>
  <Words>397</Words>
  <Application>Microsoft Office PowerPoint</Application>
  <PresentationFormat>Custom</PresentationFormat>
  <Paragraphs>30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Times New Roman</vt:lpstr>
      <vt:lpstr>ＭＳ Ｐゴシック</vt:lpstr>
      <vt:lpstr>Arial</vt:lpstr>
      <vt:lpstr>Tahoma</vt:lpstr>
      <vt:lpstr>Default Design</vt:lpstr>
      <vt:lpstr>Real-Time Machine Learning-Based Gesture Recognition on mmWave Radar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Synthesis and Characterization of Nanomaterials for Lithium Ion Batteries  By: Vyas Munidas   Supervisor: Prof. A. McLean</dc:title>
  <dc:creator>nikki</dc:creator>
  <cp:lastModifiedBy>Smith, Josiah Wayland</cp:lastModifiedBy>
  <cp:revision>731</cp:revision>
  <cp:lastPrinted>2008-05-05T16:10:31Z</cp:lastPrinted>
  <dcterms:created xsi:type="dcterms:W3CDTF">2008-05-05T14:37:07Z</dcterms:created>
  <dcterms:modified xsi:type="dcterms:W3CDTF">2018-10-05T16:30:11Z</dcterms:modified>
</cp:coreProperties>
</file>